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3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133"/>
    <a:srgbClr val="D7CC65"/>
    <a:srgbClr val="D8CC63"/>
    <a:srgbClr val="8E8345"/>
    <a:srgbClr val="C9D89F"/>
    <a:srgbClr val="847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5" d="100"/>
          <a:sy n="15" d="100"/>
        </p:scale>
        <p:origin x="14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C04FF-C3C1-4F62-BC56-21C1ABCDDC6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77EF4-0F84-4461-A194-3DD940EAD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6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9666" y="5387342"/>
            <a:ext cx="37311878" cy="11460480"/>
          </a:xfrm>
        </p:spPr>
        <p:txBody>
          <a:bodyPr anchor="b">
            <a:normAutofit/>
          </a:bodyPr>
          <a:lstStyle>
            <a:lvl1pPr algn="ctr">
              <a:defRPr sz="23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9666" y="17289782"/>
            <a:ext cx="37311878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4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707" y="20588993"/>
            <a:ext cx="37323230" cy="3932904"/>
          </a:xfrm>
        </p:spPr>
        <p:txBody>
          <a:bodyPr anchor="b">
            <a:normAutofit/>
          </a:bodyPr>
          <a:lstStyle>
            <a:lvl1pPr>
              <a:defRPr sz="13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89707" y="2982348"/>
            <a:ext cx="37323230" cy="1622272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3" y="24521894"/>
            <a:ext cx="37317595" cy="3275866"/>
          </a:xfrm>
        </p:spPr>
        <p:txBody>
          <a:bodyPr>
            <a:normAutofit/>
          </a:bodyPr>
          <a:lstStyle>
            <a:lvl1pPr marL="0" indent="0" algn="ctr">
              <a:buNone/>
              <a:defRPr sz="864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1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1" y="2926087"/>
            <a:ext cx="37273546" cy="16439323"/>
          </a:xfrm>
        </p:spPr>
        <p:txBody>
          <a:bodyPr anchor="ctr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8" y="20183136"/>
            <a:ext cx="37273541" cy="7642493"/>
          </a:xfrm>
        </p:spPr>
        <p:txBody>
          <a:bodyPr anchor="ctr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67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363" y="2926080"/>
            <a:ext cx="33489907" cy="14365939"/>
          </a:xfrm>
        </p:spPr>
        <p:txBody>
          <a:bodyPr anchor="ctr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6194323" y="17328153"/>
            <a:ext cx="31508275" cy="2048698"/>
          </a:xfrm>
        </p:spPr>
        <p:txBody>
          <a:bodyPr anchor="t">
            <a:normAutofit/>
          </a:bodyPr>
          <a:lstStyle>
            <a:lvl1pPr marL="0" indent="0" algn="r">
              <a:buNone/>
              <a:defRPr sz="672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56" y="20183141"/>
            <a:ext cx="37273546" cy="76146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25176" y="3080395"/>
            <a:ext cx="2194560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8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44261" y="14752205"/>
            <a:ext cx="2194560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8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632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706" y="10209329"/>
            <a:ext cx="37279176" cy="12056808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2322669"/>
            <a:ext cx="37273546" cy="5475091"/>
          </a:xfrm>
        </p:spPr>
        <p:txBody>
          <a:bodyPr anchor="t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8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89656" y="2926087"/>
            <a:ext cx="37273546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289663" y="10023938"/>
            <a:ext cx="11876242" cy="395186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289663" y="13975795"/>
            <a:ext cx="11876242" cy="13821965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01561" y="10023936"/>
            <a:ext cx="11874811" cy="395185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6001563" y="13975795"/>
            <a:ext cx="11879357" cy="13821965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703875" y="10023936"/>
            <a:ext cx="11848358" cy="395185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714848" y="13975795"/>
            <a:ext cx="11848358" cy="13821965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15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289661" y="2926087"/>
            <a:ext cx="37273546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289666" y="19147905"/>
            <a:ext cx="11876237" cy="276605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931272" y="10042728"/>
            <a:ext cx="10584182" cy="73152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289666" y="21913963"/>
            <a:ext cx="11876237" cy="5883802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93727" y="19147905"/>
            <a:ext cx="11876338" cy="276605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6448386" y="10042728"/>
            <a:ext cx="10549891" cy="73152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5988853" y="21913958"/>
            <a:ext cx="11881210" cy="5883802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704324" y="19147905"/>
            <a:ext cx="11843640" cy="276605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350097" y="10042728"/>
            <a:ext cx="10555608" cy="73152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8703871" y="21913968"/>
            <a:ext cx="11859331" cy="5883792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06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4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3" y="2926082"/>
            <a:ext cx="9153566" cy="248716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9663" y="2926082"/>
            <a:ext cx="27571339" cy="2487168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9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1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279" y="3154692"/>
            <a:ext cx="35040643" cy="13693138"/>
          </a:xfrm>
        </p:spPr>
        <p:txBody>
          <a:bodyPr anchor="b">
            <a:normAutofit/>
          </a:bodyPr>
          <a:lstStyle>
            <a:lvl1pPr>
              <a:defRPr sz="16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5279" y="17289789"/>
            <a:ext cx="35040643" cy="7200898"/>
          </a:xfrm>
        </p:spPr>
        <p:txBody>
          <a:bodyPr/>
          <a:lstStyle>
            <a:lvl1pPr marL="0" indent="0" algn="ctr">
              <a:buNone/>
              <a:defRPr sz="1152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9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8" y="2926087"/>
            <a:ext cx="37273541" cy="63663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9663" y="10023938"/>
            <a:ext cx="18381614" cy="17773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24250" y="10023938"/>
            <a:ext cx="18338957" cy="17773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3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8" y="2926087"/>
            <a:ext cx="37273541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4050" y="10023936"/>
            <a:ext cx="17281565" cy="395477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9661" y="13978714"/>
            <a:ext cx="18385949" cy="138190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324306" y="10023936"/>
            <a:ext cx="17238898" cy="395477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13978714"/>
            <a:ext cx="18343286" cy="138190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9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6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21" y="2926080"/>
            <a:ext cx="14156054" cy="11338560"/>
          </a:xfrm>
        </p:spPr>
        <p:txBody>
          <a:bodyPr anchor="b">
            <a:normAutofit/>
          </a:bodyPr>
          <a:lstStyle>
            <a:lvl1pPr>
              <a:defRPr sz="13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1033" y="2926080"/>
            <a:ext cx="22282171" cy="248716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2021" y="14264647"/>
            <a:ext cx="14156054" cy="13533115"/>
          </a:xfrm>
        </p:spPr>
        <p:txBody>
          <a:bodyPr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7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23" y="2926080"/>
            <a:ext cx="20004494" cy="11338560"/>
          </a:xfrm>
        </p:spPr>
        <p:txBody>
          <a:bodyPr anchor="b">
            <a:normAutofit/>
          </a:bodyPr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199674" y="3642629"/>
            <a:ext cx="14241302" cy="23438582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14264640"/>
            <a:ext cx="20021962" cy="13533120"/>
          </a:xfrm>
        </p:spPr>
        <p:txBody>
          <a:bodyPr>
            <a:normAutofit/>
          </a:bodyPr>
          <a:lstStyle>
            <a:lvl1pPr marL="0" indent="0" algn="ctr">
              <a:buNone/>
              <a:defRPr sz="864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8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9668" y="2926087"/>
            <a:ext cx="37273541" cy="6366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9661" y="10061107"/>
            <a:ext cx="37273546" cy="17736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43450" y="2823972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9663" y="28239727"/>
            <a:ext cx="24022315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50446" y="28239727"/>
            <a:ext cx="2712763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56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</p:sldLayoutIdLst>
  <p:txStyles>
    <p:titleStyle>
      <a:lvl1pPr algn="ctr" defTabSz="4389120" rtl="0" eaLnBrk="1" latinLnBrk="0" hangingPunct="1">
        <a:lnSpc>
          <a:spcPct val="90000"/>
        </a:lnSpc>
        <a:spcBef>
          <a:spcPct val="0"/>
        </a:spcBef>
        <a:buNone/>
        <a:defRPr sz="1632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120000"/>
        </a:lnSpc>
        <a:spcBef>
          <a:spcPts val="48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12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120000"/>
        </a:lnSpc>
        <a:spcBef>
          <a:spcPts val="24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12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120000"/>
        </a:lnSpc>
        <a:spcBef>
          <a:spcPts val="24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120000"/>
        </a:lnSpc>
        <a:spcBef>
          <a:spcPts val="24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120000"/>
        </a:lnSpc>
        <a:spcBef>
          <a:spcPts val="24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120000"/>
        </a:lnSpc>
        <a:spcBef>
          <a:spcPts val="24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120000"/>
        </a:lnSpc>
        <a:spcBef>
          <a:spcPts val="24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91133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White">
          <a:xfrm>
            <a:off x="16024221" y="6614052"/>
            <a:ext cx="12560320" cy="1737360"/>
          </a:xfrm>
          <a:prstGeom prst="rect">
            <a:avLst/>
          </a:prstGeom>
          <a:noFill/>
          <a:ln w="38100" cap="sq">
            <a:noFill/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0" kern="1200" cap="all" spc="96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blackWhite">
          <a:xfrm>
            <a:off x="30388558" y="6675585"/>
            <a:ext cx="12560320" cy="1737360"/>
          </a:xfrm>
          <a:prstGeom prst="rect">
            <a:avLst/>
          </a:prstGeom>
          <a:noFill/>
          <a:ln w="38100" cap="sq">
            <a:noFill/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0" kern="1200" cap="all" spc="96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blackWhite">
          <a:xfrm>
            <a:off x="30350782" y="24766600"/>
            <a:ext cx="12560320" cy="1737360"/>
          </a:xfrm>
          <a:prstGeom prst="rect">
            <a:avLst/>
          </a:prstGeom>
          <a:noFill/>
          <a:ln w="38100" cap="sq">
            <a:noFill/>
            <a:miter lim="800000"/>
          </a:ln>
        </p:spPr>
        <p:txBody>
          <a:bodyPr vert="horz" lIns="274320" tIns="182880" rIns="274320" bIns="182880" rtlCol="0" anchor="ctr" anchorCtr="1">
            <a:normAutofit fontScale="92500" lnSpcReduction="20000"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0" kern="1200" cap="all" spc="96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</a:p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conclusions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590587" y="6768925"/>
            <a:ext cx="13163022" cy="5825560"/>
            <a:chOff x="2601239" y="24736179"/>
            <a:chExt cx="13163022" cy="5825560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blackWhite">
            <a:xfrm>
              <a:off x="2601239" y="24736179"/>
              <a:ext cx="13163022" cy="1737360"/>
            </a:xfrm>
            <a:prstGeom prst="rect">
              <a:avLst/>
            </a:prstGeom>
            <a:noFill/>
            <a:ln w="38100" cap="sq">
              <a:noFill/>
              <a:miter lim="800000"/>
            </a:ln>
          </p:spPr>
          <p:txBody>
            <a:bodyPr vert="horz" lIns="274320" tIns="182880" rIns="274320" bIns="182880" rtlCol="0" anchor="ctr" anchorCtr="1">
              <a:normAutofit/>
            </a:bodyPr>
            <a:lstStyle>
              <a:lvl1pPr algn="ctr" defTabSz="4389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6800" kern="1200" cap="all" spc="960" baseline="0">
                  <a:solidFill>
                    <a:srgbClr val="26262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6600" b="1" dirty="0" smtClean="0">
                  <a:solidFill>
                    <a:schemeClr val="accent6">
                      <a:lumMod val="75000"/>
                    </a:schemeClr>
                  </a:solidFill>
                </a:rPr>
                <a:t>purpose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01239" y="26406755"/>
              <a:ext cx="1286167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ocument circumstances under which the cardiac CT service was started at the Georgetown Public Hospital Corporation and the challenges faced in acquiring the first diagnostic quality images</a:t>
              </a:r>
              <a:r>
                <a:rPr lang="en-US" sz="44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350782" y="26272548"/>
            <a:ext cx="12560320" cy="73558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Cardiac CT in developed countries requires separate training and certification.</a:t>
            </a:r>
          </a:p>
          <a:p>
            <a:r>
              <a:rPr lang="en-US" sz="4800" dirty="0" smtClean="0"/>
              <a:t>However,  good image quality was achieved at GPHC  without special cardiac imaging training. </a:t>
            </a:r>
          </a:p>
          <a:p>
            <a:r>
              <a:rPr lang="en-US" sz="4800" dirty="0" smtClean="0"/>
              <a:t>Further training and certification may be useful to  maintain quality and safety standards.</a:t>
            </a:r>
          </a:p>
          <a:p>
            <a:endParaRPr lang="en-US" sz="4400" dirty="0" smtClean="0"/>
          </a:p>
          <a:p>
            <a:endParaRPr lang="en-US" sz="4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987" y="641564"/>
            <a:ext cx="7026384" cy="51804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013371" y="559270"/>
            <a:ext cx="317982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chemeClr val="accent6">
                    <a:lumMod val="75000"/>
                  </a:schemeClr>
                </a:solidFill>
              </a:rPr>
              <a:t>First Cardiac CT in Guyana</a:t>
            </a:r>
          </a:p>
          <a:p>
            <a:pPr algn="ctr"/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</a:rPr>
              <a:t>Dr Joel Joseph</a:t>
            </a:r>
          </a:p>
          <a:p>
            <a:pPr algn="ctr"/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</a:rPr>
              <a:t>Georgetown Public Hospital Corporation, Radiology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69540" y="12892914"/>
            <a:ext cx="14405116" cy="17972381"/>
            <a:chOff x="730610" y="5794098"/>
            <a:chExt cx="14405116" cy="17972381"/>
          </a:xfrm>
        </p:grpSpPr>
        <p:sp>
          <p:nvSpPr>
            <p:cNvPr id="4" name="Title 1"/>
            <p:cNvSpPr txBox="1">
              <a:spLocks/>
            </p:cNvSpPr>
            <p:nvPr/>
          </p:nvSpPr>
          <p:spPr bwMode="blackWhite">
            <a:xfrm>
              <a:off x="730610" y="5794098"/>
              <a:ext cx="13163022" cy="1737360"/>
            </a:xfrm>
            <a:prstGeom prst="rect">
              <a:avLst/>
            </a:prstGeom>
            <a:noFill/>
            <a:ln w="38100" cap="sq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lIns="274320" tIns="182880" rIns="274320" bIns="182880" rtlCol="0" anchor="ctr" anchorCtr="1">
              <a:normAutofit/>
            </a:bodyPr>
            <a:lstStyle>
              <a:lvl1pPr algn="ctr" defTabSz="4389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6800" kern="1200" cap="all" spc="960" baseline="0">
                  <a:solidFill>
                    <a:srgbClr val="26262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Background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90587" y="7598630"/>
              <a:ext cx="12303045" cy="1092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Coronary artery disease is  a top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cause of mortality.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PCI reduces morbidity and mortality of acute M.I.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Open heart surgery is done for extensive or complex stenosis found on angiography.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Clinical M.I.=  irreversible loss of myocardium.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CARDIAC CT can detect stenosis before M.I. 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A 64 detector CT was purchased by the Georgetown Public Hospital Corporation (GPHC)  and came into use there in May of 2018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First Cardiac CT was completed by 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technologists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at GPHC on the  5th of July 2019 directed by a resident radiologist</a:t>
              </a:r>
              <a:r>
                <a:rPr lang="en-US" sz="4400" dirty="0"/>
                <a:t>.</a:t>
              </a:r>
            </a:p>
            <a:p>
              <a:endParaRPr lang="en-US" sz="4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6982" y="18524698"/>
              <a:ext cx="8096259" cy="4492554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0187429" y="18306271"/>
              <a:ext cx="456618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accent6">
                      <a:lumMod val="75000"/>
                    </a:schemeClr>
                  </a:solidFill>
                </a:rPr>
                <a:t>How it works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187429" y="19098873"/>
              <a:ext cx="456618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Cardiac Gating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Requires high temporal resolution- fast scan speed.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Segmentation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MPR, straight planar and curved planar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187429" y="21458155"/>
              <a:ext cx="494829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Requires high temporal resolution- fast scan speed;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64 MDCT minimum requirement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Cardiac CT software package.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Radiologists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Technologists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393885" y="8506285"/>
            <a:ext cx="12752580" cy="1702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members</a:t>
            </a:r>
          </a:p>
          <a:p>
            <a:pPr marL="241493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Technologists- </a:t>
            </a:r>
          </a:p>
          <a:p>
            <a:pPr marL="4258361" lvl="2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Ms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Basmattie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Sawh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MIT, and others.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493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Radiologists-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8361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Jonathan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Vaccaro, Rad-Aid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volunteeer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attending radiologist</a:t>
            </a:r>
          </a:p>
          <a:p>
            <a:pPr marL="4258361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Dr Joel Joseph- 2nd year resident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radiologist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marL="241493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Philips Ingenuity 64 detector CT scanner. </a:t>
            </a:r>
          </a:p>
          <a:p>
            <a:pPr marL="241493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Philips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Intellispace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portal 8.0.</a:t>
            </a:r>
          </a:p>
          <a:p>
            <a:pPr marL="2414930" lvl="1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Medrad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dual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head contrast injector</a:t>
            </a:r>
          </a:p>
          <a:p>
            <a:pPr lvl="1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</a:p>
          <a:p>
            <a:pPr marL="241493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500mcg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GTN,  5mg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Metropol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493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100 ml of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Ultravist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300 injected at 5.5ml/s.</a:t>
            </a:r>
          </a:p>
          <a:p>
            <a:pPr marL="241493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Heart rate 65 beats per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minute in sinus rhythm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4930" lvl="1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Gated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CTA was performed from the level of the ascending aorta to the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costodiaphragmatic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sulci.</a:t>
            </a:r>
          </a:p>
          <a:p>
            <a:pPr marL="2414930" lvl="1" indent="-5715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Google Shape;18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06437" y="9235322"/>
            <a:ext cx="4602750" cy="35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95;p33"/>
          <p:cNvPicPr preferRelativeResize="0"/>
          <p:nvPr/>
        </p:nvPicPr>
        <p:blipFill rotWithShape="1">
          <a:blip r:embed="rId5">
            <a:alphaModFix/>
          </a:blip>
          <a:srcRect l="25378" r="24714" b="33682"/>
          <a:stretch/>
        </p:blipFill>
        <p:spPr>
          <a:xfrm>
            <a:off x="36630942" y="9060227"/>
            <a:ext cx="5640425" cy="36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207;p35"/>
          <p:cNvPicPr preferRelativeResize="0"/>
          <p:nvPr/>
        </p:nvPicPr>
        <p:blipFill rotWithShape="1">
          <a:blip r:embed="rId6">
            <a:alphaModFix/>
          </a:blip>
          <a:srcRect l="21682" r="21602"/>
          <a:stretch/>
        </p:blipFill>
        <p:spPr>
          <a:xfrm>
            <a:off x="30912403" y="16515025"/>
            <a:ext cx="4199275" cy="34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213;p36"/>
          <p:cNvPicPr preferRelativeResize="0"/>
          <p:nvPr/>
        </p:nvPicPr>
        <p:blipFill rotWithShape="1">
          <a:blip r:embed="rId7">
            <a:alphaModFix/>
          </a:blip>
          <a:srcRect l="25541" r="24220"/>
          <a:stretch/>
        </p:blipFill>
        <p:spPr>
          <a:xfrm>
            <a:off x="30998878" y="20189213"/>
            <a:ext cx="3876276" cy="36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31189592" y="13154163"/>
            <a:ext cx="11288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Good opacification with no significant motion.</a:t>
            </a:r>
            <a:endParaRPr lang="en-US" sz="5400" dirty="0"/>
          </a:p>
        </p:txBody>
      </p:sp>
      <p:pic>
        <p:nvPicPr>
          <p:cNvPr id="48" name="Google Shape;220;p37"/>
          <p:cNvPicPr preferRelativeResize="0"/>
          <p:nvPr/>
        </p:nvPicPr>
        <p:blipFill rotWithShape="1">
          <a:blip r:embed="rId8">
            <a:alphaModFix/>
          </a:blip>
          <a:srcRect l="7046" r="7541"/>
          <a:stretch/>
        </p:blipFill>
        <p:spPr>
          <a:xfrm>
            <a:off x="35526830" y="16463550"/>
            <a:ext cx="6592955" cy="349953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itle 1"/>
          <p:cNvSpPr txBox="1">
            <a:spLocks/>
          </p:cNvSpPr>
          <p:nvPr/>
        </p:nvSpPr>
        <p:spPr bwMode="blackWhite">
          <a:xfrm>
            <a:off x="15571055" y="25606078"/>
            <a:ext cx="12560320" cy="1737360"/>
          </a:xfrm>
          <a:prstGeom prst="rect">
            <a:avLst/>
          </a:prstGeom>
          <a:noFill/>
          <a:ln w="38100" cap="sq">
            <a:noFill/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0" kern="1200" cap="all" spc="96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068566" y="27068086"/>
            <a:ext cx="117853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dose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33.9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mSv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over two scans.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calcium scoring accounted for  only 1.1mSv of the total dose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dirty="0" smtClean="0"/>
              <a:t>  </a:t>
            </a:r>
            <a:endParaRPr lang="en-US" sz="4800" dirty="0"/>
          </a:p>
        </p:txBody>
      </p:sp>
      <p:sp>
        <p:nvSpPr>
          <p:cNvPr id="51" name="TextBox 50"/>
          <p:cNvSpPr txBox="1"/>
          <p:nvPr/>
        </p:nvSpPr>
        <p:spPr>
          <a:xfrm>
            <a:off x="31407788" y="8028435"/>
            <a:ext cx="11785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Quality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dirty="0" smtClean="0"/>
              <a:t>  </a:t>
            </a:r>
            <a:endParaRPr lang="en-US" sz="4800" dirty="0"/>
          </a:p>
        </p:txBody>
      </p:sp>
      <p:sp>
        <p:nvSpPr>
          <p:cNvPr id="52" name="TextBox 51"/>
          <p:cNvSpPr txBox="1"/>
          <p:nvPr/>
        </p:nvSpPr>
        <p:spPr>
          <a:xfrm>
            <a:off x="31088092" y="15359525"/>
            <a:ext cx="542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Reformats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709187" y="20769943"/>
            <a:ext cx="6410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Segmentation and volume rendering, straight planar and  curved planar reformats.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83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180</TotalTime>
  <Words>364</Words>
  <Application>Microsoft Office PowerPoint</Application>
  <PresentationFormat>Custom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Rockwell</vt:lpstr>
      <vt:lpstr>Damask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joseph</dc:creator>
  <cp:lastModifiedBy>joel joseph</cp:lastModifiedBy>
  <cp:revision>18</cp:revision>
  <dcterms:created xsi:type="dcterms:W3CDTF">2019-11-24T09:40:21Z</dcterms:created>
  <dcterms:modified xsi:type="dcterms:W3CDTF">2019-11-24T12:40:45Z</dcterms:modified>
</cp:coreProperties>
</file>